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63" r:id="rId4"/>
    <p:sldId id="261" r:id="rId5"/>
    <p:sldId id="264" r:id="rId6"/>
    <p:sldId id="265" r:id="rId7"/>
    <p:sldId id="266" r:id="rId8"/>
    <p:sldId id="267" r:id="rId9"/>
    <p:sldId id="268" r:id="rId10"/>
    <p:sldId id="272" r:id="rId11"/>
    <p:sldId id="259" r:id="rId12"/>
    <p:sldId id="262" r:id="rId13"/>
    <p:sldId id="271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89F90DF-AF5E-4BE8-BA29-9DC65AE736F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0EA07EF-C3C3-4EB4-95E5-8604E51D05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3408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90DF-AF5E-4BE8-BA29-9DC65AE736F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7EF-C3C3-4EB4-95E5-8604E51D0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0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90DF-AF5E-4BE8-BA29-9DC65AE736F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7EF-C3C3-4EB4-95E5-8604E51D0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5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90DF-AF5E-4BE8-BA29-9DC65AE736F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7EF-C3C3-4EB4-95E5-8604E51D0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90DF-AF5E-4BE8-BA29-9DC65AE736F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7EF-C3C3-4EB4-95E5-8604E51D05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930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90DF-AF5E-4BE8-BA29-9DC65AE736F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7EF-C3C3-4EB4-95E5-8604E51D0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2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90DF-AF5E-4BE8-BA29-9DC65AE736F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7EF-C3C3-4EB4-95E5-8604E51D0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7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90DF-AF5E-4BE8-BA29-9DC65AE736F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7EF-C3C3-4EB4-95E5-8604E51D0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6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90DF-AF5E-4BE8-BA29-9DC65AE736F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7EF-C3C3-4EB4-95E5-8604E51D0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8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90DF-AF5E-4BE8-BA29-9DC65AE736F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7EF-C3C3-4EB4-95E5-8604E51D0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6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90DF-AF5E-4BE8-BA29-9DC65AE736F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7EF-C3C3-4EB4-95E5-8604E51D0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6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89F90DF-AF5E-4BE8-BA29-9DC65AE736F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0EA07EF-C3C3-4EB4-95E5-8604E51D0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9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9888" y="137160"/>
            <a:ext cx="9418320" cy="4041648"/>
          </a:xfrm>
        </p:spPr>
        <p:txBody>
          <a:bodyPr/>
          <a:lstStyle/>
          <a:p>
            <a:r>
              <a:rPr lang="ru-RU" dirty="0"/>
              <a:t>Отчет по научной работе за 2025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7962" y="4535465"/>
            <a:ext cx="8898805" cy="1234399"/>
          </a:xfrm>
        </p:spPr>
        <p:txBody>
          <a:bodyPr/>
          <a:lstStyle/>
          <a:p>
            <a:r>
              <a:rPr lang="ru-RU" dirty="0"/>
              <a:t>Заместитель директора по научной работе Филимонов Е.С.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84" y="364446"/>
            <a:ext cx="2433359" cy="12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1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E9785-0C38-45D7-66FF-DE96A676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9692640" cy="1325562"/>
          </a:xfrm>
        </p:spPr>
        <p:txBody>
          <a:bodyPr/>
          <a:lstStyle/>
          <a:p>
            <a:r>
              <a:rPr lang="ru-RU" dirty="0"/>
              <a:t>Защита диссертаций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F1AF3-BB57-6D7A-116C-22A648100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28" y="1670304"/>
            <a:ext cx="1048512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16 апреля 2025 г. в Российской медицинской академии непрерывного профессионального образования Минздрава России (г. Москва) защищена диссертация на соискание ученой степени кандидата медицинских наук по специальности 3.2.3. - Общественное здоровье, организация и социология здравоохранения, медико-социальная экспертиза (медицинские науки) на тему: </a:t>
            </a:r>
            <a:r>
              <a:rPr lang="ru-RU" b="1" dirty="0"/>
              <a:t>«Совершенствование организации медицинской помощи детям по профилю «психиатрия» в условиях дневного стационара».</a:t>
            </a:r>
            <a:endParaRPr lang="ru-RU" sz="1600" dirty="0"/>
          </a:p>
          <a:p>
            <a:pPr marL="0" indent="0">
              <a:buNone/>
            </a:pPr>
            <a:r>
              <a:rPr lang="ru-RU" sz="1800" dirty="0"/>
              <a:t>Соискатель НИИ КПГПЗ – </a:t>
            </a:r>
            <a:r>
              <a:rPr lang="ru-RU" sz="1800" b="1" dirty="0" err="1"/>
              <a:t>Кирчагло</a:t>
            </a:r>
            <a:r>
              <a:rPr lang="ru-RU" sz="1800" b="1" dirty="0"/>
              <a:t> О.В., </a:t>
            </a:r>
            <a:br>
              <a:rPr lang="ru-RU" sz="1800" b="1" dirty="0"/>
            </a:br>
            <a:r>
              <a:rPr lang="ru-RU" sz="1800" dirty="0"/>
              <a:t>научный руководитель – </a:t>
            </a:r>
            <a:r>
              <a:rPr lang="ru-RU" b="1" dirty="0"/>
              <a:t>Бабенко А.И., </a:t>
            </a:r>
            <a:r>
              <a:rPr lang="ru-RU" sz="1800" dirty="0"/>
              <a:t>д.м.н., проф., заведующий лабораторией медико-социальных проблем и стратегического планирования в здравоохранении НИИ КПГПЗ.</a:t>
            </a:r>
          </a:p>
          <a:p>
            <a:pPr marL="0" indent="0">
              <a:buNone/>
            </a:pPr>
            <a:r>
              <a:rPr lang="ru-RU" dirty="0"/>
              <a:t>Утверждена ВАК в июле 2025 (Приказ о выдаче диплома № 915/</a:t>
            </a:r>
            <a:r>
              <a:rPr lang="ru-RU" dirty="0" err="1"/>
              <a:t>Нк</a:t>
            </a:r>
            <a:r>
              <a:rPr lang="ru-RU" dirty="0"/>
              <a:t> от 26.09.2025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58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384810"/>
            <a:ext cx="5253228" cy="795528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Перспективы. Гранты РНФ.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744" y="1180338"/>
            <a:ext cx="3734181" cy="5522214"/>
          </a:xfrm>
        </p:spPr>
        <p:txBody>
          <a:bodyPr/>
          <a:lstStyle/>
          <a:p>
            <a:r>
              <a:rPr lang="ru-RU" dirty="0"/>
              <a:t>Ведутся переговоры с представителями крупных предприятий угледобывающей и металлургической промышленности о реализации пилотных проектов на их площадках.   </a:t>
            </a:r>
          </a:p>
          <a:p>
            <a:endParaRPr lang="ru-RU" dirty="0"/>
          </a:p>
          <a:p>
            <a:r>
              <a:rPr lang="ru-RU" dirty="0"/>
              <a:t>Подана заявка на грант по направлению кардиологии. Автор заявки Коротенко О.Ю.</a:t>
            </a:r>
          </a:p>
          <a:p>
            <a:r>
              <a:rPr lang="ru-RU" dirty="0"/>
              <a:t>Координатор проекта Филимонов Е.С.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1"/>
            <a:ext cx="790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8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5340"/>
          </a:xfrm>
        </p:spPr>
        <p:txBody>
          <a:bodyPr/>
          <a:lstStyle/>
          <a:p>
            <a:r>
              <a:rPr lang="ru-RU" dirty="0"/>
              <a:t>Школа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381126"/>
            <a:ext cx="10363200" cy="5114924"/>
          </a:xfrm>
        </p:spPr>
        <p:txBody>
          <a:bodyPr/>
          <a:lstStyle/>
          <a:p>
            <a:r>
              <a:rPr lang="ru-RU" dirty="0"/>
              <a:t>Организованная на базе НИИ школа для пациентов с профессиональными заболеваниями организована во многофункциональном кабинете, с возможностью проведения групповых обучающих занятий, сопровождающихся презентациями </a:t>
            </a:r>
            <a:r>
              <a:rPr lang="ru-RU" dirty="0" err="1"/>
              <a:t>тьютора</a:t>
            </a:r>
            <a:r>
              <a:rPr lang="ru-RU" dirty="0"/>
              <a:t> на экране, а также занятий лечебной физкультурой.</a:t>
            </a:r>
          </a:p>
          <a:p>
            <a:r>
              <a:rPr lang="ru-RU" dirty="0"/>
              <a:t>В 2025 году регулярно проводились занятия для пациентов с </a:t>
            </a:r>
            <a:r>
              <a:rPr lang="ru-RU" dirty="0" err="1"/>
              <a:t>полинейропатией</a:t>
            </a:r>
            <a:r>
              <a:rPr lang="ru-RU" dirty="0"/>
              <a:t>. В глобальном смысле организация школы преследует 2 цели. </a:t>
            </a:r>
          </a:p>
          <a:p>
            <a:pPr marL="0" indent="0">
              <a:buNone/>
            </a:pPr>
            <a:r>
              <a:rPr lang="ru-RU" dirty="0"/>
              <a:t>1) Немедикаментозное лечение пациентов, поступающих в отделения НИИ.</a:t>
            </a:r>
          </a:p>
          <a:p>
            <a:pPr marL="0" indent="0">
              <a:buNone/>
            </a:pPr>
            <a:r>
              <a:rPr lang="ru-RU" dirty="0"/>
              <a:t>2) Материалы для НИР. </a:t>
            </a:r>
          </a:p>
          <a:p>
            <a:pPr marL="0" indent="0">
              <a:buNone/>
            </a:pPr>
            <a:r>
              <a:rPr lang="ru-RU" b="1" dirty="0"/>
              <a:t>Программа (2-недельный курс).</a:t>
            </a:r>
            <a:r>
              <a:rPr lang="ru-RU" dirty="0"/>
              <a:t> Включает четыре модуля:</a:t>
            </a:r>
          </a:p>
          <a:p>
            <a:pPr marL="0" indent="0">
              <a:buNone/>
            </a:pPr>
            <a:r>
              <a:rPr lang="ru-RU" dirty="0"/>
              <a:t>А) Образовательный</a:t>
            </a:r>
          </a:p>
          <a:p>
            <a:pPr marL="0" indent="0">
              <a:buNone/>
            </a:pPr>
            <a:r>
              <a:rPr lang="ru-RU" dirty="0"/>
              <a:t>Б) Мотивационный</a:t>
            </a:r>
          </a:p>
          <a:p>
            <a:pPr marL="0" indent="0">
              <a:buNone/>
            </a:pPr>
            <a:r>
              <a:rPr lang="ru-RU" dirty="0"/>
              <a:t>В) Когнитивная гимнастика</a:t>
            </a:r>
          </a:p>
          <a:p>
            <a:pPr marL="0" indent="0">
              <a:buNone/>
            </a:pPr>
            <a:r>
              <a:rPr lang="ru-RU" dirty="0"/>
              <a:t>Д) Лечебная физкультура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305650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240" cy="685800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3681984"/>
            <a:ext cx="12163020" cy="3176016"/>
          </a:xfrm>
          <a:prstGeom prst="roundRect">
            <a:avLst>
              <a:gd name="adj" fmla="val 201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</a:rPr>
              <a:t>12 февраля 2025 г. в НИИ КПГПЗ прошла 1-я Открытая конференция учащихся Южно-Кузбасской агломерации «ШАГИ В НАУКУ» в рамках празднования Дня российской науки. В конференции приняло участие более 70 человек – учащиеся 5-11 классов из Новокузнецка, Междуреченска, Таштагола, их научные руководители, научные сотрудники института.</a:t>
            </a:r>
          </a:p>
          <a:p>
            <a:r>
              <a:rPr lang="ru-RU" sz="1500" dirty="0">
                <a:solidFill>
                  <a:schemeClr val="tx1"/>
                </a:solidFill>
              </a:rPr>
              <a:t>28 октября в НИИ КПГПЗ прошел семинар «Актуальные вопросы современной профпатологии», в рамках семинара проведен областной День специалиста врача-профпатолога.</a:t>
            </a:r>
          </a:p>
          <a:p>
            <a:r>
              <a:rPr lang="ru-RU" sz="1500" dirty="0">
                <a:solidFill>
                  <a:schemeClr val="tx1"/>
                </a:solidFill>
              </a:rPr>
              <a:t>27.11.2025 в стенах Института проведена научно-практическая конференция «Актуальные вопросы неврологии в практике», с докладами выступали наши сотрудники.</a:t>
            </a:r>
          </a:p>
          <a:p>
            <a:r>
              <a:rPr lang="ru-RU" sz="1500" dirty="0">
                <a:solidFill>
                  <a:schemeClr val="tx1"/>
                </a:solidFill>
              </a:rPr>
              <a:t>28 января 2026 года в НИИ КПГПЗ был проведен день открытых дверей для учащихся 10-го класса химико-биологического направления 34 лицея. В рамках мероприятия был организован образовательный квест, в ходе которого учащиеся оказались в смоделированной чрезвычайной ситуации. Информация о мероприятии быстро разлетелась среди образовательных организаций города.  </a:t>
            </a:r>
          </a:p>
          <a:p>
            <a:r>
              <a:rPr lang="ru-RU" sz="1500" dirty="0">
                <a:solidFill>
                  <a:schemeClr val="tx1"/>
                </a:solidFill>
              </a:rPr>
              <a:t>18 февраля при поддержке НОЦ пройдет 2-я Открытая конференция учащихся Южно-Кузбасской агломерации «Шаги в науку», программа мероприятия ожидается крайне насыщенной.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11344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42616"/>
            <a:ext cx="2807208" cy="4215384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56-я научно-практическая конференция</a:t>
            </a:r>
            <a:br>
              <a:rPr lang="ru-RU" dirty="0"/>
            </a:br>
            <a:r>
              <a:rPr lang="ru-RU" b="1" i="1" dirty="0"/>
              <a:t>с международным участием</a:t>
            </a:r>
            <a:br>
              <a:rPr lang="ru-RU" dirty="0"/>
            </a:br>
            <a:r>
              <a:rPr lang="ru-RU" b="1" dirty="0"/>
              <a:t>«</a:t>
            </a:r>
            <a:r>
              <a:rPr lang="ru-RU" b="1" dirty="0">
                <a:latin typeface="Arial Black" panose="020B0A04020102020204" pitchFamily="34" charset="0"/>
              </a:rPr>
              <a:t>Гигиена, организация здравоохранения</a:t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и </a:t>
            </a:r>
            <a:r>
              <a:rPr lang="ru-RU" b="1" dirty="0" err="1">
                <a:latin typeface="Arial Black" panose="020B0A04020102020204" pitchFamily="34" charset="0"/>
              </a:rPr>
              <a:t>профпатология</a:t>
            </a:r>
            <a:r>
              <a:rPr lang="ru-RU" b="1" dirty="0"/>
              <a:t>»,</a:t>
            </a:r>
            <a:br>
              <a:rPr lang="ru-RU" dirty="0"/>
            </a:br>
            <a:r>
              <a:rPr lang="ru-RU" b="1" i="1" dirty="0"/>
              <a:t>посвященная 50-летию НИИ КПГПЗ</a:t>
            </a:r>
            <a:endParaRPr lang="ru-RU" dirty="0"/>
          </a:p>
          <a:p>
            <a:pPr algn="ctr"/>
            <a:r>
              <a:rPr lang="ru-RU" b="1" dirty="0">
                <a:solidFill>
                  <a:srgbClr val="92D050"/>
                </a:solidFill>
              </a:rPr>
              <a:t>Новокузнецк, 8–10 июля 2026 г.</a:t>
            </a:r>
            <a:endParaRPr lang="ru-RU" dirty="0">
              <a:solidFill>
                <a:srgbClr val="92D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08" y="0"/>
            <a:ext cx="938479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4" y="693630"/>
            <a:ext cx="2433359" cy="12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9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1393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50" y="0"/>
            <a:ext cx="8596668" cy="835152"/>
          </a:xfrm>
        </p:spPr>
        <p:txBody>
          <a:bodyPr/>
          <a:lstStyle/>
          <a:p>
            <a:r>
              <a:rPr lang="ru-RU" dirty="0"/>
              <a:t>Тематика НИОКТР  ФНИ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176" y="835152"/>
            <a:ext cx="10808208" cy="5739383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«Разработка информационно-аналитической системы для планирования стратегии медицинских служб и организаций при управлении региональным здравоохранением», № 069.</a:t>
            </a:r>
          </a:p>
          <a:p>
            <a:pPr marL="0" indent="0">
              <a:buNone/>
            </a:pPr>
            <a:r>
              <a:rPr lang="ru-RU" b="1" dirty="0"/>
              <a:t>Этап 2025 г. </a:t>
            </a:r>
            <a:r>
              <a:rPr lang="ru-RU" dirty="0"/>
              <a:t>«Разработка и апробация отдельных элементов стратегического планирования в деятельности медицинских организаций».</a:t>
            </a: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«Научное обоснование и разработка комплексной программы персонифицированной диагностики, лечения, профилактики и реабилитации профессиональной и производственно-обусловленной патологии у работников основных профессий угольной и алюминиевой промышленности», НИР № 070.</a:t>
            </a:r>
          </a:p>
          <a:p>
            <a:pPr marL="0" indent="0">
              <a:buNone/>
            </a:pPr>
            <a:r>
              <a:rPr lang="ru-RU" b="1" dirty="0"/>
              <a:t>Этап 2025 г. </a:t>
            </a:r>
            <a:r>
              <a:rPr lang="ru-RU" dirty="0"/>
              <a:t>«Разработка системы персонифицированного прогнозирования, профилактики, лечения </a:t>
            </a:r>
            <a:r>
              <a:rPr lang="ru-RU" dirty="0" err="1"/>
              <a:t>коморбидной</a:t>
            </a:r>
            <a:r>
              <a:rPr lang="ru-RU" dirty="0"/>
              <a:t> патологии и реабилитации работников основных профессий угольной и алюминиевой промышленности».</a:t>
            </a: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«Ранняя профилактика осложнений болезней системы кровообращения на основе управления рисками их развития в рамках реализации производственной медицины в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ресурсодобывающем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регионе – Кузбассе», НИР № 075.</a:t>
            </a:r>
          </a:p>
          <a:p>
            <a:pPr marL="0" indent="0">
              <a:buNone/>
            </a:pPr>
            <a:r>
              <a:rPr lang="ru-RU" b="1" dirty="0"/>
              <a:t>Этап 2025 г.</a:t>
            </a:r>
            <a:r>
              <a:rPr lang="ru-RU" dirty="0"/>
              <a:t> «Оценка влияния специфических факторов (производственные условия, стаж работы, вегетативные нарушения и т.д.) на развитие болезней системы кровообращения».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80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98" y="134112"/>
            <a:ext cx="10304610" cy="679704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Тематика НИОКТР ПНИ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998" y="813816"/>
            <a:ext cx="10981266" cy="5760719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«Оценка риска развития сердечной недостаточности с сохраненной фракцией выброса левого желудочка у работников основных профессий угольной промышленности», № 071.</a:t>
            </a:r>
          </a:p>
          <a:p>
            <a:pPr marL="0" indent="0">
              <a:buNone/>
            </a:pPr>
            <a:r>
              <a:rPr lang="ru-RU" b="1" dirty="0"/>
              <a:t>Этап завершающий. </a:t>
            </a:r>
            <a:r>
              <a:rPr lang="ru-RU" dirty="0"/>
              <a:t>«Разработка способа оценки риска развития сердечной недостаточности с сохраненной фракцией выброса левого желудочка у работников основных профессий угольной промышленности».</a:t>
            </a:r>
          </a:p>
          <a:p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«Разработка научно обоснованной персонифицированной системы реабилитации сочетанной патологии (вибрационной болезни и заболеваний системы кровообращения) у работников угледобывающей промышленности», № 073.</a:t>
            </a:r>
          </a:p>
          <a:p>
            <a:pPr marL="0" indent="0">
              <a:buNone/>
            </a:pPr>
            <a:r>
              <a:rPr lang="ru-RU" b="1" dirty="0"/>
              <a:t>Этап завершающий. </a:t>
            </a:r>
            <a:r>
              <a:rPr lang="ru-RU" dirty="0"/>
              <a:t>«Разработка персонифицированной системы реабилитации сочетанной патологии (вибрационной болезни и заболеваний системы кровообращения) у работников основных профессий угледобывающей промышленности». </a:t>
            </a: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«Разработка системы персонифицированных лечебно-профилактических мероприятий на основе выявления факторов риска акушерско-гинекологической патологии у женщин, проживающих в экологически неблагополучном регионе», № 072.</a:t>
            </a:r>
          </a:p>
          <a:p>
            <a:pPr marL="0" indent="0">
              <a:buNone/>
            </a:pPr>
            <a:r>
              <a:rPr lang="ru-RU" b="1" dirty="0"/>
              <a:t>Этап завершающий. </a:t>
            </a:r>
            <a:r>
              <a:rPr lang="ru-RU" dirty="0"/>
              <a:t>«Разработка системы прогнозирования риска развития акушерско-гинекологической патологии и персонифицированных программ лечебно-профилактических мероприятий для сохранения здоровья и снижения репродуктивных потерь у женщин, проживающих в условиях экологического неблагополучия крупного промышленного региона»</a:t>
            </a:r>
          </a:p>
        </p:txBody>
      </p:sp>
    </p:spTree>
    <p:extLst>
      <p:ext uri="{BB962C8B-B14F-4D97-AF65-F5344CB8AC3E}">
        <p14:creationId xmlns:p14="http://schemas.microsoft.com/office/powerpoint/2010/main" val="366892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10" y="216408"/>
            <a:ext cx="11054418" cy="46024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Перечень разработанной медицинской продукции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710" y="813816"/>
            <a:ext cx="10944690" cy="5870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В 2025 году сотрудниками НИИ КПГПЗ разработаны и внедрены новые медицинские технологии: </a:t>
            </a:r>
          </a:p>
          <a:p>
            <a:pPr marL="0" indent="0">
              <a:buNone/>
            </a:pPr>
            <a:r>
              <a:rPr lang="ru-RU" b="1" dirty="0"/>
              <a:t>По Фундаментальным научным темам:</a:t>
            </a:r>
          </a:p>
          <a:p>
            <a:r>
              <a:rPr lang="ru-RU" dirty="0"/>
              <a:t>«Оценка риска для здоровья населения от загрязнения атмосферного воздуха в   районах размещения предприятий алюминиевой промышленности» Суржиков Д.В., </a:t>
            </a:r>
            <a:r>
              <a:rPr lang="ru-RU" dirty="0" err="1"/>
              <a:t>Кислицына</a:t>
            </a:r>
            <a:r>
              <a:rPr lang="ru-RU" dirty="0"/>
              <a:t> В.В., </a:t>
            </a:r>
            <a:r>
              <a:rPr lang="ru-RU" dirty="0" err="1"/>
              <a:t>Штайгер</a:t>
            </a:r>
            <a:r>
              <a:rPr lang="ru-RU" dirty="0"/>
              <a:t> В.А., Голиков Р.А.</a:t>
            </a:r>
          </a:p>
          <a:p>
            <a:pPr marL="0" indent="0">
              <a:buNone/>
            </a:pPr>
            <a:r>
              <a:rPr lang="ru-RU" b="1" dirty="0"/>
              <a:t>По Поисковым научным темам:</a:t>
            </a:r>
          </a:p>
          <a:p>
            <a:pPr lvl="0"/>
            <a:r>
              <a:rPr lang="ru-RU" dirty="0"/>
              <a:t>«Диагностика и психологическая помощь при психоэмоциональных нарушениях у работников угольной промышленности с профессиональной пылевой патологией легких в сочетании с артериальной гипертонией и ишемической болезнью сердца».  Влах Н.И., Данилов И.П., </a:t>
            </a:r>
            <a:r>
              <a:rPr lang="ru-RU" dirty="0" err="1"/>
              <a:t>Панева</a:t>
            </a:r>
            <a:r>
              <a:rPr lang="ru-RU" dirty="0"/>
              <a:t> Н.Я.</a:t>
            </a:r>
          </a:p>
          <a:p>
            <a:pPr lvl="0"/>
            <a:r>
              <a:rPr lang="ru-RU" dirty="0"/>
              <a:t> «Персонифицированная система реабилитации сочетанной патологии (вибрационной болезни и заболеваний системы кровообращения) у работников основных профессий угледобывающей промышленности». Авторы: </a:t>
            </a:r>
            <a:r>
              <a:rPr lang="ru-RU" dirty="0" err="1"/>
              <a:t>Панев</a:t>
            </a:r>
            <a:r>
              <a:rPr lang="ru-RU" dirty="0"/>
              <a:t> Н.И., Мартынов И.Д., Коротенко О.Ю., Филимонов Е.С.</a:t>
            </a:r>
          </a:p>
          <a:p>
            <a:pPr lvl="0"/>
            <a:r>
              <a:rPr lang="ru-RU" dirty="0"/>
              <a:t>«Оценка риска развития сердечной недостаточности с сохраненной фракцией выброса левого желудочка у работников основных профессий угольной промышленности», авторы Филимонов С.Н., Мартынов И.Д., Коротенко О.Ю., Филимонов Е.С., Румпель О.А.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14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614" y="454152"/>
            <a:ext cx="8596668" cy="396240"/>
          </a:xfrm>
        </p:spPr>
        <p:txBody>
          <a:bodyPr>
            <a:normAutofit fontScale="90000"/>
          </a:bodyPr>
          <a:lstStyle/>
          <a:p>
            <a:r>
              <a:rPr lang="ru-RU" dirty="0"/>
              <a:t>РИД. Патентная активность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870" y="1045021"/>
            <a:ext cx="10514922" cy="56575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В 2025 году сотрудниками НИИ КПГПЗ получен патент РФ на изобретение: </a:t>
            </a:r>
          </a:p>
          <a:p>
            <a:r>
              <a:rPr lang="ru-RU" dirty="0"/>
              <a:t>«Способ коррекции спастических микроциркуляторных нарушений при </a:t>
            </a:r>
            <a:r>
              <a:rPr lang="ru-RU" dirty="0" err="1"/>
              <a:t>полинейропатии</a:t>
            </a:r>
            <a:r>
              <a:rPr lang="ru-RU" dirty="0"/>
              <a:t> нижних конечностей». Авторы: </a:t>
            </a:r>
            <a:r>
              <a:rPr lang="ru-RU" dirty="0" err="1"/>
              <a:t>Ямщикова</a:t>
            </a:r>
            <a:r>
              <a:rPr lang="ru-RU" dirty="0"/>
              <a:t> А.В., </a:t>
            </a:r>
            <a:r>
              <a:rPr lang="ru-RU" dirty="0" err="1"/>
              <a:t>Флейшман</a:t>
            </a:r>
            <a:r>
              <a:rPr lang="ru-RU" dirty="0"/>
              <a:t> А.Н., </a:t>
            </a:r>
            <a:r>
              <a:rPr lang="ru-RU" dirty="0" err="1"/>
              <a:t>Бычковская</a:t>
            </a:r>
            <a:r>
              <a:rPr lang="ru-RU" dirty="0"/>
              <a:t> Т.А. Патент на изобретение </a:t>
            </a:r>
            <a:r>
              <a:rPr lang="en-US" dirty="0"/>
              <a:t>RU</a:t>
            </a:r>
            <a:r>
              <a:rPr lang="ru-RU" dirty="0"/>
              <a:t> 2836763 С1, 21.03.2025. Заявка № 2024119953 от 12.07.2024 г. </a:t>
            </a:r>
          </a:p>
          <a:p>
            <a:pPr marL="0" indent="0">
              <a:buNone/>
            </a:pPr>
            <a:r>
              <a:rPr lang="ru-RU" b="1" dirty="0"/>
              <a:t>Поданы 4 заявки на изобретение РФ</a:t>
            </a:r>
            <a:r>
              <a:rPr lang="ru-RU" dirty="0"/>
              <a:t>:</a:t>
            </a:r>
          </a:p>
          <a:p>
            <a:r>
              <a:rPr lang="ru-RU" dirty="0"/>
              <a:t> «Способ моделирования вибрационной болезни на лабораторных животных»,</a:t>
            </a:r>
            <a:r>
              <a:rPr lang="ru-RU" b="1" dirty="0"/>
              <a:t> </a:t>
            </a:r>
            <a:r>
              <a:rPr lang="ru-RU" dirty="0"/>
              <a:t>регистрационный номер № 2025116198 от 16.06.2025 г., получен приоритет, авторы: Жукова А.Г., Горохова Л.Г., </a:t>
            </a:r>
            <a:r>
              <a:rPr lang="ru-RU" dirty="0" err="1"/>
              <a:t>Кизиченко</a:t>
            </a:r>
            <a:r>
              <a:rPr lang="ru-RU" dirty="0"/>
              <a:t> Н.В., Бугаева М.С., Бондарев О.И.</a:t>
            </a:r>
          </a:p>
          <a:p>
            <a:r>
              <a:rPr lang="ru-RU" dirty="0"/>
              <a:t> «Способ прогнозирования риска неразвивающейся первой беременности у женщин не старше 23 лет, проживающих в промышленном регионе», регистрационный номер № 2025114544 от 17.09.2025г., получен приоритет, авторы: Матошин С.В., Шрамко С.В., Гуляева О.Н., Власенко А.Е.</a:t>
            </a:r>
          </a:p>
          <a:p>
            <a:r>
              <a:rPr lang="ru-RU" dirty="0"/>
              <a:t> «Способ диагностики вегетативных нарушений, способствующих развитию хронической сердечной недостаточности с сохраненной фракцией выброса левого желудочка у работников основных профессий угольной промышленности», авторы Мартынов И.Д., Коротенко О.Ю., Филимонов Е.С.</a:t>
            </a:r>
          </a:p>
          <a:p>
            <a:r>
              <a:rPr lang="ru-RU" dirty="0"/>
              <a:t> «Способ молекулярно-генетического прогнозирования развития нарушения систолической функции сердца у работников угледобывающей промышленности», авторы </a:t>
            </a:r>
            <a:r>
              <a:rPr lang="ru-RU" dirty="0" err="1"/>
              <a:t>Казицкая</a:t>
            </a:r>
            <a:r>
              <a:rPr lang="ru-RU" dirty="0"/>
              <a:t> А.С., Филимонов Е.С., Коротенко О.Ю., </a:t>
            </a:r>
            <a:r>
              <a:rPr lang="ru-RU" dirty="0" err="1"/>
              <a:t>Ядыкина</a:t>
            </a:r>
            <a:r>
              <a:rPr lang="ru-RU" dirty="0"/>
              <a:t> Т.К., Бугаева М.С.</a:t>
            </a:r>
          </a:p>
          <a:p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930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" y="521526"/>
            <a:ext cx="10524744" cy="703770"/>
          </a:xfrm>
        </p:spPr>
        <p:txBody>
          <a:bodyPr>
            <a:normAutofit fontScale="90000"/>
          </a:bodyPr>
          <a:lstStyle/>
          <a:p>
            <a:r>
              <a:rPr lang="ru-RU" dirty="0"/>
              <a:t>РИД. Базы данных, публикационная активность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024" y="1225296"/>
            <a:ext cx="10917936" cy="54955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Зарегистрированы 3 базы данных:</a:t>
            </a:r>
          </a:p>
          <a:p>
            <a:pPr lvl="0"/>
            <a:r>
              <a:rPr lang="ru-RU" dirty="0"/>
              <a:t>- «База данных показателей концентраций загрязняющих веществ в точках воздействия выбросов углеобогатительной фабрики и уровней риска для здоровья населения города Новокузнецка Кемеровской области» Авторы: «</a:t>
            </a:r>
            <a:r>
              <a:rPr lang="ru-RU" dirty="0" err="1"/>
              <a:t>Кислицына</a:t>
            </a:r>
            <a:r>
              <a:rPr lang="ru-RU" dirty="0"/>
              <a:t> В.В., </a:t>
            </a:r>
            <a:r>
              <a:rPr lang="ru-RU" dirty="0" err="1"/>
              <a:t>Ликонцева</a:t>
            </a:r>
            <a:r>
              <a:rPr lang="ru-RU" dirty="0"/>
              <a:t> Ю.С., </a:t>
            </a:r>
            <a:r>
              <a:rPr lang="ru-RU" dirty="0" err="1"/>
              <a:t>Штайгер</a:t>
            </a:r>
            <a:r>
              <a:rPr lang="ru-RU" dirty="0"/>
              <a:t> В.А.  Свидетельство о регистрации базы данных RU 2025622424, 03.06.2025. Заявка № 2025622022 от 21.05.2025.	</a:t>
            </a:r>
          </a:p>
          <a:p>
            <a:pPr lvl="0"/>
            <a:r>
              <a:rPr lang="ru-RU" dirty="0"/>
              <a:t>- «База данных показателей оценки риска здоровью населения от воздействия атмосферных выбросов Новокузнецкого алюминиевого завода» Авторы: «</a:t>
            </a:r>
            <a:r>
              <a:rPr lang="ru-RU" dirty="0" err="1"/>
              <a:t>Кислицына</a:t>
            </a:r>
            <a:r>
              <a:rPr lang="ru-RU" dirty="0"/>
              <a:t> В.В., </a:t>
            </a:r>
            <a:r>
              <a:rPr lang="ru-RU" dirty="0" err="1"/>
              <a:t>Ликонцева</a:t>
            </a:r>
            <a:r>
              <a:rPr lang="ru-RU" dirty="0"/>
              <a:t> Ю.С., </a:t>
            </a:r>
            <a:r>
              <a:rPr lang="ru-RU" dirty="0" err="1"/>
              <a:t>Штайгер</a:t>
            </a:r>
            <a:r>
              <a:rPr lang="ru-RU" dirty="0"/>
              <a:t> В.А.  Свидетельство о регистрации базы данных RU 2025623526, 27.08.2025. Заявка № 2025623165 от 18.08.2025.</a:t>
            </a:r>
          </a:p>
          <a:p>
            <a:pPr lvl="0"/>
            <a:r>
              <a:rPr lang="ru-RU" dirty="0"/>
              <a:t>- «База данных показателей условий труда работников угольной и алюминиевой отраслей промышленности с впервые выявленными профессиональными заболеваниями» Авторы: </a:t>
            </a:r>
            <a:r>
              <a:rPr lang="ru-RU" dirty="0" err="1"/>
              <a:t>Кислицына</a:t>
            </a:r>
            <a:r>
              <a:rPr lang="ru-RU" dirty="0"/>
              <a:t> В.В., Суржиков Д.В., </a:t>
            </a:r>
            <a:r>
              <a:rPr lang="ru-RU" dirty="0" err="1"/>
              <a:t>Штайгер</a:t>
            </a:r>
            <a:r>
              <a:rPr lang="ru-RU" dirty="0"/>
              <a:t> В.А., </a:t>
            </a:r>
            <a:r>
              <a:rPr lang="ru-RU" dirty="0" err="1"/>
              <a:t>Мотуз</a:t>
            </a:r>
            <a:r>
              <a:rPr lang="ru-RU" dirty="0"/>
              <a:t> И.Ю. Свидетельство о регистрации базы данных RU 2025624826, 30.10.2025. Заявка № 2025624496 от 23.10.2025. </a:t>
            </a:r>
          </a:p>
          <a:p>
            <a:pPr lvl="0"/>
            <a:r>
              <a:rPr lang="ru-RU" dirty="0"/>
              <a:t>Статьи в журналах Белого списка (2023) – 32</a:t>
            </a:r>
          </a:p>
          <a:p>
            <a:pPr lvl="0"/>
            <a:r>
              <a:rPr lang="ru-RU" dirty="0"/>
              <a:t>из них Уровень 2 – 2,  Уровень 3 – 29, Уровень 4 – 1. / + Дорожная карта (методические рекомендации).</a:t>
            </a:r>
          </a:p>
        </p:txBody>
      </p:sp>
    </p:spTree>
    <p:extLst>
      <p:ext uri="{BB962C8B-B14F-4D97-AF65-F5344CB8AC3E}">
        <p14:creationId xmlns:p14="http://schemas.microsoft.com/office/powerpoint/2010/main" val="264466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" y="274320"/>
            <a:ext cx="10863072" cy="648906"/>
          </a:xfrm>
        </p:spPr>
        <p:txBody>
          <a:bodyPr>
            <a:noAutofit/>
          </a:bodyPr>
          <a:lstStyle/>
          <a:p>
            <a:r>
              <a:rPr lang="ru-RU" sz="2800" dirty="0"/>
              <a:t>Мероприятия, в которых принимали участие сотрудники 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12" y="987552"/>
            <a:ext cx="10863072" cy="56692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Совет старейшин при администрации г. Новокузнецка по вопросу «О ходе выполнения программы «Улучшение демографической ситуации в городе Новокузнецке», г. Новокузнецк, 26 февраля 2025 года. Баран О.И.  Доклад на тему: «Почему в Кузбассе такая продолжительность жизни»; </a:t>
            </a:r>
          </a:p>
          <a:p>
            <a:r>
              <a:rPr lang="ru-RU" dirty="0"/>
              <a:t>7 Всероссийская научно-практическая конференция с международным участием «Христианское свидетельство: история и современность» Новокузнецк, 8-10 апреля 2025, Влах Н.И. «Особенности психологической помощи участникам СВО и членам их семей»; </a:t>
            </a:r>
          </a:p>
          <a:p>
            <a:r>
              <a:rPr lang="ru-RU" dirty="0"/>
              <a:t>Региональная научно-практическая конференция «День специалиста-невролога», Новокузнецк  24.04.2025 г. Доклад Мартынова И.Д.  «Тактика невролога при обращении пациента с впервые возникшим эпилептическим приступом»; </a:t>
            </a:r>
          </a:p>
          <a:p>
            <a:r>
              <a:rPr lang="ru-RU" dirty="0"/>
              <a:t>Всероссийская научно-практическая конференция с международным участием «Трудовое долголетие: инновационная кристаллизация проблем ранней диагностики, лечения и реабилитации сердечно-сосудистых, респираторных и онкологических заболеваний». Новосибирск, 10-11 июня 2025 г</a:t>
            </a:r>
            <a:r>
              <a:rPr lang="ru-RU" u="sng" dirty="0"/>
              <a:t>, доклады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   – </a:t>
            </a:r>
            <a:r>
              <a:rPr lang="ru-RU" dirty="0" err="1"/>
              <a:t>Панев</a:t>
            </a:r>
            <a:r>
              <a:rPr lang="ru-RU" dirty="0"/>
              <a:t> Н.И. «Факторы риска и прогнозирование ишемической болезни сердца у работников </a:t>
            </a:r>
            <a:r>
              <a:rPr lang="ru-RU" dirty="0" err="1"/>
              <a:t>виброопасных</a:t>
            </a:r>
            <a:r>
              <a:rPr lang="ru-RU" dirty="0"/>
              <a:t> профессий»,</a:t>
            </a:r>
          </a:p>
          <a:p>
            <a:pPr marL="0" indent="0">
              <a:buNone/>
            </a:pPr>
            <a:r>
              <a:rPr lang="ru-RU" dirty="0"/>
              <a:t>    – Филимонов Е.С. «Традиционные и эндогенные факторы риска развития болезней системы кровообращения у работников </a:t>
            </a:r>
            <a:r>
              <a:rPr lang="ru-RU" dirty="0" err="1"/>
              <a:t>ресурсодобывающих</a:t>
            </a:r>
            <a:r>
              <a:rPr lang="ru-RU" dirty="0"/>
              <a:t> предприятий»; </a:t>
            </a:r>
          </a:p>
          <a:p>
            <a:r>
              <a:rPr lang="ru-RU" dirty="0"/>
              <a:t>19-й Общероссийский научно-практический семинар «Репродуктивный потенциал России: версии и </a:t>
            </a:r>
            <a:r>
              <a:rPr lang="ru-RU" dirty="0" err="1"/>
              <a:t>контраверсии</a:t>
            </a:r>
            <a:r>
              <a:rPr lang="ru-RU" dirty="0"/>
              <a:t>» 5-8 сентября 2025 года, г. Сочи:</a:t>
            </a:r>
          </a:p>
          <a:p>
            <a:pPr marL="0" indent="0">
              <a:buNone/>
            </a:pPr>
            <a:r>
              <a:rPr lang="ru-RU" dirty="0"/>
              <a:t>–  «Ранняя потеря первой беременности: лечение? Реабилитация? Что нового?» С.В. Шрамко, С.В. Матошин, О.Н. Гуляева;</a:t>
            </a:r>
          </a:p>
          <a:p>
            <a:pPr marL="0" indent="0">
              <a:buNone/>
            </a:pPr>
            <a:r>
              <a:rPr lang="ru-RU" dirty="0"/>
              <a:t>– «ЗРП: связь с полиморфизмом гена </a:t>
            </a:r>
            <a:r>
              <a:rPr lang="en-US" dirty="0"/>
              <a:t>HIF</a:t>
            </a:r>
            <a:r>
              <a:rPr lang="ru-RU" dirty="0"/>
              <a:t>1</a:t>
            </a:r>
            <a:r>
              <a:rPr lang="en-US" dirty="0"/>
              <a:t>A</a:t>
            </a:r>
            <a:r>
              <a:rPr lang="ru-RU" dirty="0"/>
              <a:t>» О.А. </a:t>
            </a:r>
            <a:r>
              <a:rPr lang="ru-RU" dirty="0" err="1"/>
              <a:t>Загородникова</a:t>
            </a:r>
            <a:r>
              <a:rPr lang="ru-RU" dirty="0"/>
              <a:t>, О.Н. Гуляева, Т.А. </a:t>
            </a:r>
            <a:r>
              <a:rPr lang="ru-RU" dirty="0" err="1"/>
              <a:t>Штолина</a:t>
            </a:r>
            <a:r>
              <a:rPr lang="ru-RU" dirty="0"/>
              <a:t>, О.Б. Май.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49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73736"/>
            <a:ext cx="10936224" cy="656539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Международная научная конференция «Фундаментальные и прикладные исследования в медицине», посвященная 65-летию ФГБНУ ВСИМЭИ. Иркутская область, о. Ольхон, п. Хужир, 15-19 сентября 2025 г., доклады: </a:t>
            </a:r>
          </a:p>
          <a:p>
            <a:pPr marL="0" indent="0">
              <a:buNone/>
            </a:pPr>
            <a:r>
              <a:rPr lang="ru-RU" dirty="0"/>
              <a:t>–  </a:t>
            </a:r>
            <a:r>
              <a:rPr lang="ru-RU" dirty="0" err="1"/>
              <a:t>Панев</a:t>
            </a:r>
            <a:r>
              <a:rPr lang="ru-RU" dirty="0"/>
              <a:t> Н.И. «Факторы риска и прогнозирование развития атеросклероза различной локализации у больных вибрационной болезнью»,</a:t>
            </a:r>
          </a:p>
          <a:p>
            <a:pPr marL="0" indent="0">
              <a:buNone/>
            </a:pPr>
            <a:r>
              <a:rPr lang="ru-RU" dirty="0"/>
              <a:t> – </a:t>
            </a:r>
            <a:r>
              <a:rPr lang="ru-RU" dirty="0" err="1"/>
              <a:t>Ямщикова</a:t>
            </a:r>
            <a:r>
              <a:rPr lang="ru-RU" dirty="0"/>
              <a:t> А.В. «Опыт применения </a:t>
            </a:r>
            <a:r>
              <a:rPr lang="ru-RU" dirty="0" err="1"/>
              <a:t>транскраниальной</a:t>
            </a:r>
            <a:r>
              <a:rPr lang="ru-RU" dirty="0"/>
              <a:t> магнитной стимуляции в реабилитации пациентов с невропатией».</a:t>
            </a:r>
          </a:p>
          <a:p>
            <a:pPr lvl="0"/>
            <a:r>
              <a:rPr lang="ru-RU" dirty="0"/>
              <a:t>18-й Российский Национальный Конгресс с международным участием «ПРОФЕССИЯ и ЗДОРОВЬЕ» 8-й Всероссийский съезд врачей-</a:t>
            </a:r>
            <a:r>
              <a:rPr lang="ru-RU" dirty="0" err="1"/>
              <a:t>профпатологов</a:t>
            </a:r>
            <a:r>
              <a:rPr lang="ru-RU" dirty="0"/>
              <a:t> 5-й Международный Молодежный Форум «ПРОФЕССИЯ и ЗДОРОВЬЕ» 21-26 сентября 2025 года, Красноярск, </a:t>
            </a:r>
          </a:p>
          <a:p>
            <a:pPr marL="0" indent="0">
              <a:buNone/>
            </a:pPr>
            <a:r>
              <a:rPr lang="ru-RU" dirty="0"/>
              <a:t>–  Коротенко О.Ю., Филимонов Е.С. </a:t>
            </a:r>
            <a:r>
              <a:rPr lang="ru-RU" dirty="0" err="1"/>
              <a:t>Кардиореспираторные</a:t>
            </a:r>
            <a:r>
              <a:rPr lang="ru-RU" dirty="0"/>
              <a:t> нарушения у работников занятых во вредных и опасных условиях труда», 24 сентября;</a:t>
            </a:r>
          </a:p>
          <a:p>
            <a:pPr marL="0" indent="0">
              <a:buNone/>
            </a:pPr>
            <a:r>
              <a:rPr lang="ru-RU" dirty="0"/>
              <a:t>–  </a:t>
            </a:r>
            <a:r>
              <a:rPr lang="ru-RU" dirty="0" err="1"/>
              <a:t>Ямщикова</a:t>
            </a:r>
            <a:r>
              <a:rPr lang="ru-RU" dirty="0"/>
              <a:t> А.В. «Место </a:t>
            </a:r>
            <a:r>
              <a:rPr lang="ru-RU" dirty="0" err="1"/>
              <a:t>транскраниальной</a:t>
            </a:r>
            <a:r>
              <a:rPr lang="ru-RU" dirty="0"/>
              <a:t> магнитной стимуляции в терапии профессиональных заболеваний»,  26 сентября. </a:t>
            </a:r>
          </a:p>
          <a:p>
            <a:pPr lvl="0"/>
            <a:r>
              <a:rPr lang="ru-RU" dirty="0"/>
              <a:t>3-й Межрегиональный медицинский форум СФО «Эффективное здравоохранение: наука и практика» в рамках 3-й международной выставки-форума «Здравоохранение Сибири-2025». Место проведения: МВК «Новосибирск Экспоцентр», г. Новосибирск, 14-16 октября 2025 года. Бабенко А.И. «Проблемы диспансеризации населения»; </a:t>
            </a:r>
          </a:p>
          <a:p>
            <a:pPr lvl="0"/>
            <a:r>
              <a:rPr lang="ru-RU" dirty="0"/>
              <a:t>3 Международная научно-практическая конференция «Антропология: человек в природе и обществе», г. Кемерово, Институт развития образования Кузбасса, 27-28 ноября 2025 г., доклад Влах Н.И. «Формирование внутренней устойчивости как основного ресурса психологического здоровья человека». </a:t>
            </a:r>
          </a:p>
        </p:txBody>
      </p:sp>
    </p:spTree>
    <p:extLst>
      <p:ext uri="{BB962C8B-B14F-4D97-AF65-F5344CB8AC3E}">
        <p14:creationId xmlns:p14="http://schemas.microsoft.com/office/powerpoint/2010/main" val="36432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" y="82296"/>
            <a:ext cx="11055096" cy="6629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Международная научно - практическую конференция «Актуальные вопросы женского здоровья» 27-28 ноября 2025 года, г. Новокузнецк, доклад Гуляевой О.Н. «Механизмы системы </a:t>
            </a:r>
            <a:r>
              <a:rPr lang="ru-RU" dirty="0" err="1"/>
              <a:t>биотрансформации</a:t>
            </a:r>
            <a:r>
              <a:rPr lang="ru-RU" dirty="0"/>
              <a:t> </a:t>
            </a:r>
            <a:r>
              <a:rPr lang="ru-RU" dirty="0" err="1"/>
              <a:t>ксенобиотиков</a:t>
            </a:r>
            <a:r>
              <a:rPr lang="ru-RU" dirty="0"/>
              <a:t> в акушерстве и гинекологии»; </a:t>
            </a:r>
          </a:p>
          <a:p>
            <a:pPr lvl="0"/>
            <a:r>
              <a:rPr lang="ru-RU" dirty="0"/>
              <a:t>Международная научно-практическая конференция «Здоровье и окружающая среда», Минск, 27-28.11.2025 г. Доклад: Мартынов И.Д., Коротенко О.Ю., Филимонов Е.С. «Роль вегетативных нарушений в развитии хронической сердечной недостаточности у шахтеров», 28 ноября; </a:t>
            </a:r>
          </a:p>
          <a:p>
            <a:r>
              <a:rPr lang="ru-RU" dirty="0"/>
              <a:t>Международная конференция – Республика Беларусь. Республиканская научно-практическая конференция с международным участием «Здоровье современной женщины», 5 декабря 2025 года, г. Гродно, Гродненский государственный медицинский университет. Доклад: «Полиморфизм генов </a:t>
            </a:r>
            <a:r>
              <a:rPr lang="ru-RU" dirty="0" err="1"/>
              <a:t>биотрансформации</a:t>
            </a:r>
            <a:r>
              <a:rPr lang="ru-RU" dirty="0"/>
              <a:t> </a:t>
            </a:r>
            <a:r>
              <a:rPr lang="ru-RU" dirty="0" err="1"/>
              <a:t>ксенобиотиков</a:t>
            </a:r>
            <a:r>
              <a:rPr lang="ru-RU" dirty="0"/>
              <a:t> у беременных женщин с анемией», авторы: С.В. Матошин, С.В. Шрамко, О.Н. Гуляева; </a:t>
            </a:r>
          </a:p>
          <a:p>
            <a:pPr lvl="0"/>
            <a:r>
              <a:rPr lang="ru-RU" dirty="0"/>
              <a:t>Научно- практическая конференция «Актуальные вопросы неврологии в практике», 27 ноября 2025 г., Новокузнецк, доклад Филимонова С.Н. «Современные подходы к лечению ХИМ»;</a:t>
            </a:r>
          </a:p>
          <a:p>
            <a:pPr lvl="0"/>
            <a:r>
              <a:rPr lang="ru-RU" dirty="0"/>
              <a:t>XIV научная конференция «Генетика человека и патология: феномен сочетания болезней», </a:t>
            </a:r>
            <a:r>
              <a:rPr lang="ru-RU" dirty="0" err="1"/>
              <a:t>постерный</a:t>
            </a:r>
            <a:r>
              <a:rPr lang="ru-RU" dirty="0"/>
              <a:t> доклад </a:t>
            </a:r>
            <a:r>
              <a:rPr lang="ru-RU" dirty="0" err="1"/>
              <a:t>Дорошилова</a:t>
            </a:r>
            <a:r>
              <a:rPr lang="ru-RU" dirty="0"/>
              <a:t> А.В., </a:t>
            </a:r>
            <a:r>
              <a:rPr lang="ru-RU" b="1" dirty="0"/>
              <a:t>Лузина Ф.А</a:t>
            </a:r>
            <a:r>
              <a:rPr lang="ru-RU" dirty="0"/>
              <a:t>., </a:t>
            </a:r>
            <a:r>
              <a:rPr lang="ru-RU" dirty="0" err="1"/>
              <a:t>Ядыкина</a:t>
            </a:r>
            <a:r>
              <a:rPr lang="ru-RU" dirty="0"/>
              <a:t> Т. К., </a:t>
            </a:r>
            <a:r>
              <a:rPr lang="ru-RU" dirty="0" err="1"/>
              <a:t>Казицкая</a:t>
            </a:r>
            <a:r>
              <a:rPr lang="ru-RU" dirty="0"/>
              <a:t> А.С., Гуляева О.Н., Жукова А.Г.  «Ассоциация полиморфизмов генов </a:t>
            </a:r>
            <a:r>
              <a:rPr lang="ru-RU" dirty="0" err="1"/>
              <a:t>детоксикации</a:t>
            </a:r>
            <a:r>
              <a:rPr lang="ru-RU" dirty="0"/>
              <a:t>  </a:t>
            </a:r>
            <a:r>
              <a:rPr lang="ru-RU" dirty="0" err="1"/>
              <a:t>ксенобиотиков</a:t>
            </a:r>
            <a:r>
              <a:rPr lang="ru-RU" dirty="0"/>
              <a:t> GSTT1, GSTM1, GSTP1, CYP1A1, CYP1A2 и HIF c </a:t>
            </a:r>
            <a:r>
              <a:rPr lang="ru-RU" dirty="0" err="1"/>
              <a:t>невынашшиванием</a:t>
            </a:r>
            <a:r>
              <a:rPr lang="ru-RU" dirty="0"/>
              <a:t> беременности у женщин </a:t>
            </a:r>
            <a:r>
              <a:rPr lang="ru-RU" dirty="0" err="1"/>
              <a:t>шорской</a:t>
            </a:r>
            <a:r>
              <a:rPr lang="ru-RU" dirty="0"/>
              <a:t> национальности Кемеровской области – Кузбасса»,  г. Томск, 2025г; </a:t>
            </a:r>
          </a:p>
          <a:p>
            <a:pPr lvl="0"/>
            <a:r>
              <a:rPr lang="ru-RU" b="1" dirty="0"/>
              <a:t>II</a:t>
            </a:r>
            <a:r>
              <a:rPr lang="ru-RU" dirty="0"/>
              <a:t>-Я </a:t>
            </a:r>
            <a:r>
              <a:rPr lang="ru-RU" b="1" dirty="0"/>
              <a:t>МЕЖДУНАРОДНАЯ</a:t>
            </a:r>
            <a:r>
              <a:rPr lang="ru-RU" dirty="0"/>
              <a:t> </a:t>
            </a:r>
            <a:r>
              <a:rPr lang="ru-RU" b="1" dirty="0"/>
              <a:t>НАУЧНО</a:t>
            </a:r>
            <a:r>
              <a:rPr lang="ru-RU" dirty="0"/>
              <a:t>-</a:t>
            </a:r>
            <a:r>
              <a:rPr lang="ru-RU" b="1" dirty="0"/>
              <a:t>ПРАКТИЧЕСКАЯ</a:t>
            </a:r>
            <a:r>
              <a:rPr lang="ru-RU" dirty="0"/>
              <a:t> </a:t>
            </a:r>
            <a:r>
              <a:rPr lang="ru-RU" b="1" dirty="0"/>
              <a:t>КОНФЕРЕНЦИЯ</a:t>
            </a:r>
            <a:r>
              <a:rPr lang="ru-RU" dirty="0"/>
              <a:t> "</a:t>
            </a:r>
            <a:r>
              <a:rPr lang="ru-RU" b="1" dirty="0"/>
              <a:t>РАБОЧАЯ</a:t>
            </a:r>
            <a:r>
              <a:rPr lang="ru-RU" dirty="0"/>
              <a:t> </a:t>
            </a:r>
            <a:r>
              <a:rPr lang="ru-RU" b="1" dirty="0"/>
              <a:t>СРЕДА</a:t>
            </a:r>
            <a:r>
              <a:rPr lang="ru-RU" dirty="0"/>
              <a:t> </a:t>
            </a:r>
            <a:r>
              <a:rPr lang="ru-RU" b="1" dirty="0"/>
              <a:t>И</a:t>
            </a:r>
            <a:r>
              <a:rPr lang="ru-RU" dirty="0"/>
              <a:t> </a:t>
            </a:r>
            <a:r>
              <a:rPr lang="ru-RU" b="1" dirty="0"/>
              <a:t>ЗДОРОВЬЕ</a:t>
            </a:r>
            <a:r>
              <a:rPr lang="ru-RU" dirty="0"/>
              <a:t>" </a:t>
            </a:r>
            <a:r>
              <a:rPr lang="ru-RU" b="1" dirty="0"/>
              <a:t>Минск</a:t>
            </a:r>
            <a:r>
              <a:rPr lang="ru-RU" dirty="0"/>
              <a:t>, </a:t>
            </a:r>
            <a:r>
              <a:rPr lang="ru-RU" b="1" dirty="0"/>
              <a:t>02</a:t>
            </a:r>
            <a:r>
              <a:rPr lang="ru-RU" dirty="0"/>
              <a:t>–</a:t>
            </a:r>
            <a:r>
              <a:rPr lang="ru-RU" b="1" dirty="0"/>
              <a:t>04</a:t>
            </a:r>
            <a:r>
              <a:rPr lang="ru-RU" dirty="0"/>
              <a:t> </a:t>
            </a:r>
            <a:r>
              <a:rPr lang="ru-RU" b="1" dirty="0"/>
              <a:t>апреля</a:t>
            </a:r>
            <a:r>
              <a:rPr lang="ru-RU" dirty="0"/>
              <a:t> </a:t>
            </a:r>
            <a:r>
              <a:rPr lang="ru-RU" b="1" dirty="0"/>
              <a:t>2025</a:t>
            </a:r>
            <a:r>
              <a:rPr lang="ru-RU" dirty="0"/>
              <a:t> </a:t>
            </a:r>
            <a:r>
              <a:rPr lang="ru-RU" b="1" dirty="0"/>
              <a:t>года</a:t>
            </a:r>
            <a:r>
              <a:rPr lang="ru-RU" dirty="0"/>
              <a:t>. Доклад Коротенко О.Ю. "Оценка риска развития сердечной недостаточности с сохраненной фракцией выброса левого желудочка у работников основных профессий угольной промышленности на основе особенности вегетативной регуляции"  </a:t>
            </a:r>
          </a:p>
        </p:txBody>
      </p:sp>
    </p:spTree>
    <p:extLst>
      <p:ext uri="{BB962C8B-B14F-4D97-AF65-F5344CB8AC3E}">
        <p14:creationId xmlns:p14="http://schemas.microsoft.com/office/powerpoint/2010/main" val="340810449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671</TotalTime>
  <Words>2287</Words>
  <Application>Microsoft Office PowerPoint</Application>
  <PresentationFormat>Широкоэкранный</PresentationFormat>
  <Paragraphs>91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Century Schoolbook</vt:lpstr>
      <vt:lpstr>Wingdings 2</vt:lpstr>
      <vt:lpstr>View</vt:lpstr>
      <vt:lpstr>Отчет по научной работе за 2025 год</vt:lpstr>
      <vt:lpstr>Тематика НИОКТР  ФНИ</vt:lpstr>
      <vt:lpstr>Тематика НИОКТР ПНИ</vt:lpstr>
      <vt:lpstr>Перечень разработанной медицинской продукции</vt:lpstr>
      <vt:lpstr>РИД. Патентная активность</vt:lpstr>
      <vt:lpstr>РИД. Базы данных, публикационная активность</vt:lpstr>
      <vt:lpstr>Мероприятия, в которых принимали участие сотрудники НИИ</vt:lpstr>
      <vt:lpstr>Презентация PowerPoint</vt:lpstr>
      <vt:lpstr>Презентация PowerPoint</vt:lpstr>
      <vt:lpstr>Защита диссертаций</vt:lpstr>
      <vt:lpstr>Перспективы. Гранты РНФ.</vt:lpstr>
      <vt:lpstr>Школа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научной работе за 2025 год</dc:title>
  <dc:creator>Admin</dc:creator>
  <cp:lastModifiedBy>Татьяна</cp:lastModifiedBy>
  <cp:revision>38</cp:revision>
  <dcterms:created xsi:type="dcterms:W3CDTF">2026-02-06T07:58:03Z</dcterms:created>
  <dcterms:modified xsi:type="dcterms:W3CDTF">2026-02-16T07:48:45Z</dcterms:modified>
</cp:coreProperties>
</file>